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82" r:id="rId5"/>
    <p:sldId id="292" r:id="rId6"/>
    <p:sldId id="283" r:id="rId7"/>
    <p:sldId id="297" r:id="rId8"/>
    <p:sldId id="298" r:id="rId9"/>
    <p:sldId id="299" r:id="rId10"/>
    <p:sldId id="300" r:id="rId11"/>
    <p:sldId id="301" r:id="rId12"/>
    <p:sldId id="293" r:id="rId13"/>
    <p:sldId id="291" r:id="rId14"/>
    <p:sldId id="284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74" autoAdjust="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10/11/2020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10/11/2020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noProof="0" smtClean="0"/>
              <a:t>Click to edit Master subtitle style</a:t>
            </a:r>
            <a:endParaRPr lang="en-US" noProof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6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9198000" cy="5130588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1399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46376"/>
            <a:ext cx="4435831" cy="5130588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046376"/>
            <a:ext cx="4435831" cy="5130588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8349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noProof="0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noProof="0" smtClean="0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1" y="2096752"/>
            <a:ext cx="4434840" cy="4092911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5160" y="2096752"/>
            <a:ext cx="4434840" cy="4092911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25328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altLang="zh-TW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noProof="0" smtClean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22" y="457201"/>
            <a:ext cx="6023727" cy="57267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4757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altLang="zh-TW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noProof="0" smtClean="0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3075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5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altLang="zh-TW" noProof="0" smtClean="0"/>
              <a:t>Click to edit Master title style</a:t>
            </a:r>
            <a:endParaRPr lang="en-US" noProof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noProof="0" smtClean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zh-TW" noProof="0" smtClean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F8443E-0D06-4057-933B-C87E884C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altLang="zh-TW" noProof="0" smtClean="0"/>
              <a:t>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600" b="1" spc="-10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en-US" sz="1600" b="1" spc="-10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en-US" sz="1600" b="1" spc="-100" baseline="0" noProof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US" sz="1600" b="1" spc="-100" baseline="0" noProof="0" dirty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72" r:id="rId13"/>
    <p:sldLayoutId id="2147483666" r:id="rId14"/>
    <p:sldLayoutId id="2147483667" r:id="rId15"/>
    <p:sldLayoutId id="2147483668" r:id="rId16"/>
    <p:sldLayoutId id="2147483673" r:id="rId17"/>
    <p:sldLayoutId id="2147483675" r:id="rId18"/>
    <p:sldLayoutId id="2147483669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j7OHG7tHrN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F2BFDF-E9F2-4569-A9F2-E1FFCB7FB82D}"/>
              </a:ext>
            </a:extLst>
          </p:cNvPr>
          <p:cNvSpPr txBox="1"/>
          <p:nvPr/>
        </p:nvSpPr>
        <p:spPr>
          <a:xfrm>
            <a:off x="5422694" y="3941638"/>
            <a:ext cx="1662546" cy="22512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endParaRPr lang="en-US" sz="1600" b="1" spc="-100" baseline="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did early settlers’ live shape their worldview?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Roger Liu</a:t>
            </a:r>
            <a:endParaRPr lang="en-US" dirty="0"/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2411CA0B-8E20-7C48-9074-8D57423981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Fair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E40B9-054F-4D79-BD17-68E71C740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9360" y="1343906"/>
            <a:ext cx="3790833" cy="393364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Time: 10~12 </a:t>
            </a:r>
            <a:r>
              <a:rPr lang="en-US" sz="3200" dirty="0" err="1" smtClean="0"/>
              <a:t>mins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Rounds: 3 </a:t>
            </a:r>
          </a:p>
          <a:p>
            <a:pPr marL="0" indent="0">
              <a:buNone/>
            </a:pPr>
            <a:r>
              <a:rPr lang="en-US" sz="3200" dirty="0" smtClean="0"/>
              <a:t>Activity: take turns 	visiting each  	stand and   	learn from 	 	fellow students </a:t>
            </a:r>
            <a:endParaRPr lang="en-US" dirty="0"/>
          </a:p>
          <a:p>
            <a:endParaRPr lang="en-US" dirty="0"/>
          </a:p>
        </p:txBody>
      </p:sp>
      <p:pic>
        <p:nvPicPr>
          <p:cNvPr id="19" name="Picture Placeholder 18" descr="decorative element">
            <a:extLst>
              <a:ext uri="{FF2B5EF4-FFF2-40B4-BE49-F238E27FC236}">
                <a16:creationId xmlns:a16="http://schemas.microsoft.com/office/drawing/2014/main" id="{78E3D4B9-3B79-3A44-BAC1-8FEE23274B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07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Fair analysis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How did early settlers’ life shape their worldview?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John Demos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79759"/>
            <a:ext cx="4500000" cy="2520000"/>
          </a:xfrm>
        </p:spPr>
        <p:txBody>
          <a:bodyPr/>
          <a:lstStyle/>
          <a:p>
            <a:r>
              <a:rPr lang="en-US" sz="2400" dirty="0" smtClean="0"/>
              <a:t>Received PhD from Harvard</a:t>
            </a:r>
          </a:p>
          <a:p>
            <a:r>
              <a:rPr lang="en-US" sz="2400" dirty="0" smtClean="0"/>
              <a:t>Taught history at Yale</a:t>
            </a:r>
          </a:p>
          <a:p>
            <a:r>
              <a:rPr lang="en-US" sz="2400" dirty="0" smtClean="0"/>
              <a:t>Won the Bancroft Prize</a:t>
            </a:r>
          </a:p>
          <a:p>
            <a:r>
              <a:rPr lang="en-US" sz="2400" dirty="0" smtClean="0"/>
              <a:t>Descended from John Putnam Senior of the Salem Witch Trials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50" y="686750"/>
            <a:ext cx="38290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 Fair analysis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How did early settlers’ life shape their worldview?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John Demos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79759"/>
            <a:ext cx="4500000" cy="2520000"/>
          </a:xfrm>
        </p:spPr>
        <p:txBody>
          <a:bodyPr/>
          <a:lstStyle/>
          <a:p>
            <a:r>
              <a:rPr lang="en-US" sz="2400" dirty="0" smtClean="0"/>
              <a:t>Early settlers’ life was largely determined by natural circles</a:t>
            </a:r>
          </a:p>
          <a:p>
            <a:r>
              <a:rPr lang="en-US" sz="2400" dirty="0" smtClean="0"/>
              <a:t>American Revolutionary was the turning point (“revolve” </a:t>
            </a:r>
            <a:r>
              <a:rPr lang="en-US" sz="2400" dirty="0" smtClean="0">
                <a:sym typeface="Wingdings" panose="05000000000000000000" pitchFamily="2" charset="2"/>
              </a:rPr>
              <a:t> new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Liberalism (as opposed to Republicanism) brought in the linear view of progress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07" y="234319"/>
            <a:ext cx="4799093" cy="2187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107" y="2422014"/>
            <a:ext cx="5850087" cy="2013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106" y="4435693"/>
            <a:ext cx="4433333" cy="23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067C8F-5267-7147-B398-AD99FAB410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190" y="4427576"/>
            <a:ext cx="6798250" cy="1674470"/>
          </a:xfrm>
        </p:spPr>
        <p:txBody>
          <a:bodyPr/>
          <a:lstStyle/>
          <a:p>
            <a:r>
              <a:rPr lang="en-US" dirty="0" smtClean="0"/>
              <a:t>Comparative reading: Taiwan and the 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8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Literatures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Between Taiwan and the </a:t>
            </a:r>
            <a:r>
              <a:rPr lang="en-US" dirty="0" smtClean="0"/>
              <a:t>U.S.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Joy Harjo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79759"/>
            <a:ext cx="4500000" cy="2520000"/>
          </a:xfrm>
        </p:spPr>
        <p:txBody>
          <a:bodyPr/>
          <a:lstStyle/>
          <a:p>
            <a:r>
              <a:rPr lang="en-US" sz="2400" dirty="0" smtClean="0"/>
              <a:t>Incumbent United States Poet Laureate</a:t>
            </a:r>
          </a:p>
          <a:p>
            <a:r>
              <a:rPr lang="en-US" sz="2400" dirty="0" smtClean="0"/>
              <a:t>Member of the self-governed Muscogee (Creek) Nation in Oklahoma</a:t>
            </a:r>
          </a:p>
          <a:p>
            <a:r>
              <a:rPr lang="en-US" sz="2400" dirty="0" smtClean="0"/>
              <a:t>MFA from University of Iowa’s Creative Writing Program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671" y="296225"/>
            <a:ext cx="403860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145"/>
          <a:stretch/>
        </p:blipFill>
        <p:spPr>
          <a:xfrm>
            <a:off x="9997440" y="0"/>
            <a:ext cx="2206262" cy="6187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Literatures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Between Taiwan and the </a:t>
            </a:r>
            <a:r>
              <a:rPr lang="en-US" dirty="0" smtClean="0"/>
              <a:t>U.S.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Joy Harjo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79759"/>
            <a:ext cx="4500000" cy="2520000"/>
          </a:xfrm>
        </p:spPr>
        <p:txBody>
          <a:bodyPr/>
          <a:lstStyle/>
          <a:p>
            <a:r>
              <a:rPr lang="en-US" sz="2400" dirty="0" smtClean="0"/>
              <a:t>“The Flood” (1994)</a:t>
            </a:r>
          </a:p>
          <a:p>
            <a:r>
              <a:rPr lang="en-US" sz="2400" dirty="0" smtClean="0"/>
              <a:t>Read the story and try to find the three female characters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6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Literatures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Between Taiwan and the </a:t>
            </a:r>
            <a:r>
              <a:rPr lang="en-US" dirty="0" smtClean="0"/>
              <a:t>U.S.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  <a:solidFill>
            <a:schemeClr val="tx1"/>
          </a:solidFill>
        </p:spPr>
        <p:txBody>
          <a:bodyPr/>
          <a:lstStyle/>
          <a:p>
            <a:r>
              <a:rPr lang="en-US" dirty="0" err="1" smtClean="0"/>
              <a:t>Monaneng</a:t>
            </a:r>
            <a:r>
              <a:rPr lang="en-US" dirty="0" smtClean="0"/>
              <a:t> </a:t>
            </a:r>
            <a:r>
              <a:rPr lang="zh-TW" altLang="en-US" dirty="0" smtClean="0"/>
              <a:t>莫那能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3038130"/>
            <a:ext cx="4500000" cy="2520000"/>
          </a:xfrm>
        </p:spPr>
        <p:txBody>
          <a:bodyPr/>
          <a:lstStyle/>
          <a:p>
            <a:r>
              <a:rPr lang="zh-TW" altLang="en-US" dirty="0"/>
              <a:t>馬列雅弗斯</a:t>
            </a:r>
            <a:r>
              <a:rPr lang="en-US" altLang="zh-TW" dirty="0"/>
              <a:t>·</a:t>
            </a:r>
            <a:r>
              <a:rPr lang="zh-TW" altLang="en-US" dirty="0"/>
              <a:t>莫那能（</a:t>
            </a:r>
            <a:r>
              <a:rPr lang="en-US" altLang="zh-TW" dirty="0" err="1"/>
              <a:t>Malieyafusi</a:t>
            </a:r>
            <a:r>
              <a:rPr lang="en-US" altLang="zh-TW" dirty="0"/>
              <a:t> </a:t>
            </a:r>
            <a:r>
              <a:rPr lang="en-US" altLang="zh-TW" dirty="0" err="1" smtClean="0"/>
              <a:t>Monaneng</a:t>
            </a:r>
            <a:r>
              <a:rPr lang="zh-TW" altLang="en-US" dirty="0" smtClean="0"/>
              <a:t>，</a:t>
            </a:r>
            <a:r>
              <a:rPr lang="en-US" altLang="zh-TW" dirty="0"/>
              <a:t>1956</a:t>
            </a:r>
            <a:r>
              <a:rPr lang="zh-TW" altLang="en-US" dirty="0"/>
              <a:t>年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3</a:t>
            </a:r>
            <a:r>
              <a:rPr lang="zh-TW" altLang="en-US" dirty="0"/>
              <a:t>日－），臺灣原住民族排灣族詩人，臺東縣達仁鄉人，世稱莫那能，曾用漢名曾舜旺</a:t>
            </a:r>
            <a:endParaRPr lang="en-US" dirty="0" smtClean="0"/>
          </a:p>
          <a:p>
            <a:r>
              <a:rPr lang="zh-TW" altLang="en-US" dirty="0"/>
              <a:t>莫那能年輕時曾經考上空軍機械學校，但是因為視力問題無法就讀。為了負擔家計，莫那能離開家鄉，到外地的大城市中工作，做過砂石工、捆工、搬運工、屍體清</a:t>
            </a:r>
            <a:r>
              <a:rPr lang="zh-TW" altLang="en-US" dirty="0" smtClean="0"/>
              <a:t>洗工</a:t>
            </a:r>
            <a:endParaRPr lang="en-US" altLang="zh-TW" dirty="0" smtClean="0"/>
          </a:p>
          <a:p>
            <a:r>
              <a:rPr lang="en-US" altLang="zh-TW" dirty="0"/>
              <a:t>1979</a:t>
            </a:r>
            <a:r>
              <a:rPr lang="zh-TW" altLang="en-US" dirty="0"/>
              <a:t>年，莫那能因車禍腦震盪，在醫院昏迷了將近兩個月，醒來的時候右眼全盲、左眼視力</a:t>
            </a:r>
            <a:r>
              <a:rPr lang="en-US" altLang="zh-TW" dirty="0"/>
              <a:t>0.2</a:t>
            </a:r>
            <a:r>
              <a:rPr lang="zh-TW" altLang="en-US" dirty="0"/>
              <a:t>；全盲後的莫那能，在臺灣盲人重建院習得按摩技能，並在陳映真鼓勵下用點字寫作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00" y="2039009"/>
            <a:ext cx="4840210" cy="3460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89647" y="5558130"/>
            <a:ext cx="27077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1100" dirty="0"/>
              <a:t>https://www.storm.mg/article/54573?page=2</a:t>
            </a:r>
            <a:endParaRPr lang="zh-TW" alt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2249031" y="640175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zh-TW" sz="1100" dirty="0"/>
              <a:t>https://zh.wikipedia.org/wiki/%E8%8E%AB%E9%82%A3%E8%83%BD</a:t>
            </a:r>
            <a:endParaRPr lang="zh-TW" altLang="en-US" sz="1100" dirty="0"/>
          </a:p>
        </p:txBody>
      </p:sp>
    </p:spTree>
    <p:extLst>
      <p:ext uri="{BB962C8B-B14F-4D97-AF65-F5344CB8AC3E}">
        <p14:creationId xmlns:p14="http://schemas.microsoft.com/office/powerpoint/2010/main" val="9001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145"/>
          <a:stretch/>
        </p:blipFill>
        <p:spPr>
          <a:xfrm>
            <a:off x="9997440" y="0"/>
            <a:ext cx="2206262" cy="618744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200" y="510878"/>
            <a:ext cx="9006640" cy="5890872"/>
          </a:xfrm>
        </p:spPr>
        <p:txBody>
          <a:bodyPr/>
          <a:lstStyle/>
          <a:p>
            <a:r>
              <a:rPr lang="en-US" sz="2400" dirty="0" smtClean="0"/>
              <a:t>“</a:t>
            </a:r>
            <a:r>
              <a:rPr lang="en-US" sz="2400" dirty="0" smtClean="0"/>
              <a:t>The Hundred-Pacer Snake is Dead” </a:t>
            </a:r>
            <a:r>
              <a:rPr lang="en-US" sz="2400" dirty="0" smtClean="0"/>
              <a:t>(</a:t>
            </a:r>
            <a:r>
              <a:rPr lang="en-US" sz="2400" dirty="0" smtClean="0"/>
              <a:t>1989)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000" dirty="0" smtClean="0"/>
              <a:t>The hundred-pacer snake is dead</a:t>
            </a:r>
          </a:p>
          <a:p>
            <a:pPr marL="0" indent="0">
              <a:buNone/>
            </a:pPr>
            <a:r>
              <a:rPr lang="en-US" sz="2000" dirty="0" smtClean="0"/>
              <a:t>Stuck in a transparent bottle of medicinal wine</a:t>
            </a:r>
          </a:p>
          <a:p>
            <a:pPr marL="0" indent="0">
              <a:buNone/>
            </a:pPr>
            <a:r>
              <a:rPr lang="en-US" sz="2000" dirty="0" smtClean="0"/>
              <a:t>The label on the bottle reads: </a:t>
            </a:r>
            <a:r>
              <a:rPr lang="en-US" sz="2000" i="1" dirty="0" smtClean="0"/>
              <a:t>Aphrodisiac</a:t>
            </a:r>
            <a:endParaRPr lang="en-US" sz="2000" i="1" dirty="0"/>
          </a:p>
          <a:p>
            <a:pPr marL="0" indent="0">
              <a:buNone/>
            </a:pPr>
            <a:r>
              <a:rPr lang="en-US" sz="2000" dirty="0" smtClean="0"/>
              <a:t>A teaser for the guys roaming the red-light district</a:t>
            </a:r>
          </a:p>
          <a:p>
            <a:pPr marL="0" indent="0">
              <a:buNone/>
            </a:pPr>
            <a:r>
              <a:rPr lang="en-US" sz="2000" dirty="0" smtClean="0"/>
              <a:t>The hundred-pacer snake of myth is dead too</a:t>
            </a:r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 err="1" smtClean="0"/>
              <a:t>Paiwan</a:t>
            </a:r>
            <a:r>
              <a:rPr lang="en-US" sz="2000" dirty="0" smtClean="0"/>
              <a:t> people once believed its eggs were their ancestors</a:t>
            </a:r>
          </a:p>
          <a:p>
            <a:pPr marL="0" indent="0">
              <a:buNone/>
            </a:pPr>
            <a:r>
              <a:rPr lang="en-US" sz="2000" dirty="0" smtClean="0"/>
              <a:t>But today it sits in a transparent bottle</a:t>
            </a:r>
          </a:p>
          <a:p>
            <a:pPr marL="0" indent="0">
              <a:buNone/>
            </a:pPr>
            <a:r>
              <a:rPr lang="en-US" sz="2000" dirty="0" smtClean="0"/>
              <a:t>Now the agent for promoting lust in the big city</a:t>
            </a:r>
          </a:p>
          <a:p>
            <a:pPr marL="0" indent="0">
              <a:buNone/>
            </a:pPr>
            <a:r>
              <a:rPr lang="en-US" sz="2000" dirty="0" smtClean="0"/>
              <a:t>When a man drinks the medicinal wine</a:t>
            </a:r>
          </a:p>
          <a:p>
            <a:pPr marL="0" indent="0">
              <a:buNone/>
            </a:pPr>
            <a:r>
              <a:rPr lang="en-US" sz="2000" dirty="0" smtClean="0"/>
              <a:t>And struts his false majesty into the red-light district</a:t>
            </a:r>
          </a:p>
          <a:p>
            <a:pPr marL="0" indent="0">
              <a:buNone/>
            </a:pPr>
            <a:r>
              <a:rPr lang="en-US" sz="2000" dirty="0" smtClean="0"/>
              <a:t>There, at the brothel door to meet him,</a:t>
            </a:r>
          </a:p>
          <a:p>
            <a:pPr marL="0" indent="0">
              <a:buNone/>
            </a:pPr>
            <a:r>
              <a:rPr lang="en-US" sz="2000" dirty="0" smtClean="0"/>
              <a:t>Is the descendent of the hundred-pacer snake:</a:t>
            </a:r>
          </a:p>
          <a:p>
            <a:pPr marL="0" indent="0">
              <a:buNone/>
            </a:pPr>
            <a:r>
              <a:rPr lang="en-US" sz="2000" dirty="0" smtClean="0"/>
              <a:t>A young </a:t>
            </a:r>
            <a:r>
              <a:rPr lang="en-US" sz="2000" dirty="0" err="1" smtClean="0"/>
              <a:t>Paiwan</a:t>
            </a:r>
            <a:r>
              <a:rPr lang="en-US" sz="2000" dirty="0" smtClean="0"/>
              <a:t> girl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82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Literatures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 smtClean="0"/>
              <a:t>Between Taiwan and the US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119626"/>
            <a:ext cx="4500000" cy="498616"/>
          </a:xfrm>
          <a:solidFill>
            <a:schemeClr val="tx1"/>
          </a:solidFill>
        </p:spPr>
        <p:txBody>
          <a:bodyPr/>
          <a:lstStyle/>
          <a:p>
            <a:r>
              <a:rPr lang="en-US" dirty="0" err="1" smtClean="0"/>
              <a:t>Siyapenjipeaya</a:t>
            </a:r>
            <a:r>
              <a:rPr lang="zh-TW" altLang="en-US" dirty="0" smtClean="0"/>
              <a:t>  周宗經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79759"/>
            <a:ext cx="4500000" cy="2520000"/>
          </a:xfrm>
        </p:spPr>
        <p:txBody>
          <a:bodyPr/>
          <a:lstStyle/>
          <a:p>
            <a:r>
              <a:rPr lang="zh-TW" altLang="en-US" dirty="0"/>
              <a:t>周宗經是雅美族文學家，其著作有</a:t>
            </a:r>
            <a:r>
              <a:rPr lang="en-US" altLang="zh-TW" dirty="0"/>
              <a:t>《</a:t>
            </a:r>
            <a:r>
              <a:rPr lang="zh-TW" altLang="en-US" dirty="0"/>
              <a:t>雅美族的古謠與文化</a:t>
            </a:r>
            <a:r>
              <a:rPr lang="en-US" altLang="zh-TW" dirty="0"/>
              <a:t>》</a:t>
            </a:r>
            <a:r>
              <a:rPr lang="zh-TW" altLang="en-US" dirty="0"/>
              <a:t>夏本奇伯愛雅</a:t>
            </a:r>
            <a:r>
              <a:rPr lang="en-US" altLang="zh-TW" dirty="0"/>
              <a:t>〈</a:t>
            </a:r>
            <a:r>
              <a:rPr lang="zh-TW" altLang="en-US" dirty="0"/>
              <a:t>周宗經</a:t>
            </a:r>
            <a:r>
              <a:rPr lang="en-US" altLang="zh-TW" dirty="0"/>
              <a:t>〉</a:t>
            </a:r>
            <a:r>
              <a:rPr lang="zh-TW" altLang="en-US" dirty="0"/>
              <a:t>著，常民文化，</a:t>
            </a:r>
            <a:r>
              <a:rPr lang="en-US" altLang="zh-TW" dirty="0"/>
              <a:t>1996</a:t>
            </a:r>
            <a:r>
              <a:rPr lang="zh-TW" altLang="en-US" dirty="0"/>
              <a:t>；</a:t>
            </a:r>
            <a:r>
              <a:rPr lang="en-US" altLang="zh-TW" dirty="0"/>
              <a:t>《</a:t>
            </a:r>
            <a:r>
              <a:rPr lang="zh-TW" altLang="en-US" dirty="0"/>
              <a:t>雅美族的社會與風俗</a:t>
            </a:r>
            <a:r>
              <a:rPr lang="en-US" altLang="zh-TW" dirty="0"/>
              <a:t>》</a:t>
            </a:r>
            <a:r>
              <a:rPr lang="zh-TW" altLang="en-US" dirty="0"/>
              <a:t>夏本奇伯愛雅</a:t>
            </a:r>
            <a:r>
              <a:rPr lang="en-US" altLang="zh-TW" dirty="0"/>
              <a:t>〈</a:t>
            </a:r>
            <a:r>
              <a:rPr lang="zh-TW" altLang="en-US" dirty="0"/>
              <a:t>周宗經</a:t>
            </a:r>
            <a:r>
              <a:rPr lang="en-US" altLang="zh-TW" dirty="0"/>
              <a:t>〉</a:t>
            </a:r>
            <a:r>
              <a:rPr lang="zh-TW" altLang="en-US" dirty="0"/>
              <a:t>著，臺原</a:t>
            </a:r>
            <a:r>
              <a:rPr lang="en-US" altLang="zh-TW" dirty="0"/>
              <a:t>(</a:t>
            </a:r>
            <a:r>
              <a:rPr lang="zh-TW" altLang="en-US" dirty="0"/>
              <a:t>吳氏總經銷</a:t>
            </a:r>
            <a:r>
              <a:rPr lang="en-US" altLang="zh-TW" dirty="0"/>
              <a:t>)</a:t>
            </a:r>
            <a:r>
              <a:rPr lang="zh-TW" altLang="en-US" dirty="0"/>
              <a:t>，</a:t>
            </a:r>
            <a:r>
              <a:rPr lang="en-US" altLang="zh-TW" dirty="0"/>
              <a:t>1994</a:t>
            </a:r>
            <a:r>
              <a:rPr lang="zh-TW" altLang="en-US" dirty="0"/>
              <a:t>；</a:t>
            </a:r>
            <a:r>
              <a:rPr lang="en-US" altLang="zh-TW" dirty="0"/>
              <a:t>《</a:t>
            </a:r>
            <a:r>
              <a:rPr lang="zh-TW" altLang="en-US" dirty="0"/>
              <a:t>釣到雨鞋的雅美人</a:t>
            </a:r>
            <a:r>
              <a:rPr lang="en-US" altLang="zh-TW" dirty="0"/>
              <a:t>》</a:t>
            </a:r>
            <a:r>
              <a:rPr lang="zh-TW" altLang="en-US" dirty="0"/>
              <a:t>周宗經著，晨星，</a:t>
            </a:r>
            <a:r>
              <a:rPr lang="en-US" altLang="zh-TW" dirty="0"/>
              <a:t>1992</a:t>
            </a:r>
            <a:r>
              <a:rPr lang="zh-TW" altLang="en-US" dirty="0"/>
              <a:t>；</a:t>
            </a:r>
            <a:r>
              <a:rPr lang="en-US" altLang="zh-TW" dirty="0"/>
              <a:t>《</a:t>
            </a:r>
            <a:r>
              <a:rPr lang="zh-TW" altLang="en-US" dirty="0"/>
              <a:t>三條飛魚</a:t>
            </a:r>
            <a:r>
              <a:rPr lang="en-US" altLang="zh-TW" dirty="0"/>
              <a:t>》</a:t>
            </a:r>
            <a:r>
              <a:rPr lang="zh-TW" altLang="en-US" dirty="0"/>
              <a:t>周宗經著，遠流，</a:t>
            </a:r>
            <a:r>
              <a:rPr lang="en-US" altLang="zh-TW" dirty="0"/>
              <a:t>2004</a:t>
            </a:r>
            <a:r>
              <a:rPr lang="zh-TW" altLang="en-US" dirty="0"/>
              <a:t>；</a:t>
            </a:r>
            <a:r>
              <a:rPr lang="en-US" altLang="zh-TW" dirty="0"/>
              <a:t>《</a:t>
            </a:r>
            <a:r>
              <a:rPr lang="zh-TW" altLang="en-US" dirty="0"/>
              <a:t>雅美族神話故事</a:t>
            </a:r>
            <a:r>
              <a:rPr lang="en-US" altLang="zh-TW" dirty="0"/>
              <a:t>》</a:t>
            </a:r>
            <a:r>
              <a:rPr lang="zh-TW" altLang="en-US" dirty="0"/>
              <a:t>周宗經文，中華兒童叢書出版，</a:t>
            </a:r>
            <a:r>
              <a:rPr lang="en-US" altLang="zh-TW" dirty="0"/>
              <a:t>1996</a:t>
            </a:r>
            <a:r>
              <a:rPr lang="zh-TW" altLang="en-US" dirty="0"/>
              <a:t>。</a:t>
            </a:r>
            <a:endParaRPr lang="en-US" dirty="0" smtClean="0"/>
          </a:p>
          <a:p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46" y="2119626"/>
            <a:ext cx="4210054" cy="42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Indigenous Peoples in Popular Culture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0F75-42B5-4960-8C3A-291285872DA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/>
          <a:lstStyle/>
          <a:p>
            <a:r>
              <a:rPr lang="en-US" dirty="0" smtClean="0"/>
              <a:t>Between Taiwan and the U.S.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512000"/>
            <a:ext cx="6090920" cy="48549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1662" y="6217084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/>
              <a:t>https://youtu.be/j7OHG7tHrNM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150" y="333096"/>
            <a:ext cx="6798250" cy="1674470"/>
          </a:xfrm>
        </p:spPr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A594-D852-43BB-B591-E9D9027253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641600"/>
            <a:ext cx="78130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TW" sz="2800" dirty="0" smtClean="0">
                <a:solidFill>
                  <a:schemeClr val="bg1"/>
                </a:solidFill>
              </a:rPr>
              <a:t> Literary news: Nobel Laureate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TW" sz="2800" dirty="0" smtClean="0">
                <a:solidFill>
                  <a:schemeClr val="bg1"/>
                </a:solidFill>
              </a:rPr>
              <a:t> Colonial America Culture Fair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TW" sz="2800" dirty="0" smtClean="0">
                <a:solidFill>
                  <a:schemeClr val="bg1"/>
                </a:solidFill>
              </a:rPr>
              <a:t> Analysis of the colonial worldview: circles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TW" sz="2800" dirty="0">
                <a:solidFill>
                  <a:schemeClr val="bg1"/>
                </a:solidFill>
              </a:rPr>
              <a:t> </a:t>
            </a:r>
            <a:r>
              <a:rPr lang="en-US" altLang="zh-TW" sz="2800" dirty="0" smtClean="0">
                <a:solidFill>
                  <a:schemeClr val="bg1"/>
                </a:solidFill>
              </a:rPr>
              <a:t>Comparative reading: indigenous literatures in Taiwan and the US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TW" sz="2800" dirty="0">
                <a:solidFill>
                  <a:schemeClr val="bg1"/>
                </a:solidFill>
              </a:rPr>
              <a:t> </a:t>
            </a:r>
            <a:r>
              <a:rPr lang="en-US" altLang="zh-TW" sz="2800" smtClean="0">
                <a:solidFill>
                  <a:schemeClr val="bg1"/>
                </a:solidFill>
              </a:rPr>
              <a:t>End-of-class reflection</a:t>
            </a:r>
            <a:endParaRPr lang="en-US" altLang="zh-TW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86" y="2044500"/>
            <a:ext cx="5184913" cy="432000"/>
          </a:xfrm>
        </p:spPr>
        <p:txBody>
          <a:bodyPr/>
          <a:lstStyle/>
          <a:p>
            <a:r>
              <a:rPr lang="en-US" dirty="0" smtClean="0"/>
              <a:t>Louise </a:t>
            </a:r>
            <a:r>
              <a:rPr lang="en-US" dirty="0" err="1" smtClean="0"/>
              <a:t>Glück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30800" y="2747725"/>
            <a:ext cx="4498999" cy="727550"/>
          </a:xfrm>
        </p:spPr>
        <p:txBody>
          <a:bodyPr/>
          <a:lstStyle/>
          <a:p>
            <a:r>
              <a:rPr lang="en-US" dirty="0" smtClean="0"/>
              <a:t>born in </a:t>
            </a:r>
            <a:r>
              <a:rPr lang="en-US" dirty="0"/>
              <a:t>New York City on </a:t>
            </a:r>
            <a:r>
              <a:rPr lang="en-US" dirty="0" smtClean="0"/>
              <a:t>April </a:t>
            </a:r>
            <a:r>
              <a:rPr lang="en-US" dirty="0"/>
              <a:t>22, </a:t>
            </a:r>
            <a:r>
              <a:rPr lang="en-US" dirty="0" smtClean="0"/>
              <a:t>1943</a:t>
            </a:r>
          </a:p>
          <a:p>
            <a:r>
              <a:rPr lang="en-US" dirty="0"/>
              <a:t>won the 2014 National Book Award in Poetry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3746500"/>
            <a:ext cx="5184800" cy="24455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0103AEC-DE5B-544B-A074-043639D164F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760" y="3871970"/>
            <a:ext cx="39014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5" r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05" y="504105"/>
            <a:ext cx="8617327" cy="60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5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5" r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24" y="470470"/>
            <a:ext cx="9315663" cy="455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73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5" r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83" y="564444"/>
            <a:ext cx="9121538" cy="55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93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5" r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88" y="540959"/>
            <a:ext cx="9034272" cy="43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33"/>
          </p:nvPr>
        </p:nvPicPr>
        <p:blipFill>
          <a:blip r:embed="rId2"/>
          <a:srcRect l="15" r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53" y="378060"/>
            <a:ext cx="9269085" cy="51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0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decorative element">
            <a:extLst>
              <a:ext uri="{FF2B5EF4-FFF2-40B4-BE49-F238E27FC236}">
                <a16:creationId xmlns:a16="http://schemas.microsoft.com/office/drawing/2014/main" id="{4FC59329-2EE8-904A-9303-B73C02AB74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3" y="63691"/>
            <a:ext cx="9911201" cy="6727346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E067C8F-5267-7147-B398-AD99FAB410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273" y="63691"/>
            <a:ext cx="9911201" cy="6727345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190" y="4427576"/>
            <a:ext cx="6798250" cy="1674470"/>
          </a:xfrm>
        </p:spPr>
        <p:txBody>
          <a:bodyPr/>
          <a:lstStyle/>
          <a:p>
            <a:r>
              <a:rPr lang="en-US" dirty="0" smtClean="0"/>
              <a:t>Colonial America: Culture Fair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97440" y="6329680"/>
            <a:ext cx="1341120" cy="42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84B30EC-0085-4B02-B549-85261AA7A7FD}" vid="{B38EAA63-7B49-47D5-A9B8-CCF1CC9145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B15BD18-190D-4514-9BDF-0746D033B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1D8AE1-AF50-4238-9545-788684540A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19935D-ADE6-42ED-B568-839405AD6ABE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71af3243-3dd4-4a8d-8c0d-dd76da1f02a5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Minimalist color presentation</Template>
  <TotalTime>0</TotalTime>
  <Words>770</Words>
  <Application>Microsoft Office PowerPoint</Application>
  <PresentationFormat>Widescreen</PresentationFormat>
  <Paragraphs>91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Wingdings</vt:lpstr>
      <vt:lpstr>Office Theme</vt:lpstr>
      <vt:lpstr>How did early settlers’ live shape their worldview?</vt:lpstr>
      <vt:lpstr>Plan for today</vt:lpstr>
      <vt:lpstr>Louise Glück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Colonial America: Culture Fair</vt:lpstr>
      <vt:lpstr>Culture Fair</vt:lpstr>
      <vt:lpstr>Culture Fair analysis</vt:lpstr>
      <vt:lpstr>Culture Fair analysis</vt:lpstr>
      <vt:lpstr>Comparative reading: Taiwan and the US</vt:lpstr>
      <vt:lpstr>Indigenous Literatures</vt:lpstr>
      <vt:lpstr>Indigenous Literatures</vt:lpstr>
      <vt:lpstr>Indigenous Literatures</vt:lpstr>
      <vt:lpstr>PowerPoint Presentation</vt:lpstr>
      <vt:lpstr>Indigenous Literatures</vt:lpstr>
      <vt:lpstr>Indigenous Peoples in Popular Culture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2020-10-10T06:17:51Z</dcterms:created>
  <dcterms:modified xsi:type="dcterms:W3CDTF">2020-10-11T15:40:48Z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