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256" r:id="rId5"/>
    <p:sldId id="269" r:id="rId6"/>
    <p:sldId id="271" r:id="rId7"/>
    <p:sldId id="257" r:id="rId8"/>
    <p:sldId id="273" r:id="rId9"/>
    <p:sldId id="274" r:id="rId10"/>
    <p:sldId id="275" r:id="rId11"/>
    <p:sldId id="276" r:id="rId12"/>
    <p:sldId id="277" r:id="rId13"/>
    <p:sldId id="278" r:id="rId14"/>
    <p:sldId id="295" r:id="rId15"/>
    <p:sldId id="301" r:id="rId16"/>
    <p:sldId id="286" r:id="rId17"/>
    <p:sldId id="302" r:id="rId18"/>
    <p:sldId id="303" r:id="rId19"/>
    <p:sldId id="307" r:id="rId20"/>
    <p:sldId id="296" r:id="rId21"/>
    <p:sldId id="287" r:id="rId22"/>
    <p:sldId id="284" r:id="rId23"/>
    <p:sldId id="279" r:id="rId24"/>
    <p:sldId id="293" r:id="rId25"/>
    <p:sldId id="304" r:id="rId26"/>
    <p:sldId id="285" r:id="rId27"/>
    <p:sldId id="297" r:id="rId28"/>
    <p:sldId id="288" r:id="rId29"/>
    <p:sldId id="294" r:id="rId30"/>
    <p:sldId id="289" r:id="rId31"/>
    <p:sldId id="305" r:id="rId32"/>
    <p:sldId id="290" r:id="rId33"/>
    <p:sldId id="298" r:id="rId34"/>
    <p:sldId id="291" r:id="rId35"/>
    <p:sldId id="299" r:id="rId36"/>
    <p:sldId id="292" r:id="rId37"/>
    <p:sldId id="306" r:id="rId38"/>
    <p:sldId id="300" r:id="rId39"/>
    <p:sldId id="308" r:id="rId40"/>
    <p:sldId id="282" r:id="rId41"/>
    <p:sldId id="280" r:id="rId42"/>
    <p:sldId id="281" r:id="rId43"/>
    <p:sldId id="311" r:id="rId44"/>
    <p:sldId id="309" r:id="rId45"/>
    <p:sldId id="310" r:id="rId46"/>
    <p:sldId id="312" r:id="rId47"/>
    <p:sldId id="313" r:id="rId48"/>
    <p:sldId id="314" r:id="rId49"/>
    <p:sldId id="266" r:id="rId50"/>
    <p:sldId id="28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9/14/2020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9/14/2020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smtClean="0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smtClean="0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9/14/2020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9/14/2020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9/14/2020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9/14/2020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smtClean="0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 altLang="zh-TW" smtClean="0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9/14/2020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9/14/2020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9/14/2020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9/14/2020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9/14/2020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9/14/2020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/>
          <a:lstStyle/>
          <a:p>
            <a:r>
              <a:rPr lang="en-US" dirty="0" smtClean="0"/>
              <a:t>Why American Literature?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Roger Liu</a:t>
            </a:r>
            <a:endParaRPr lang="en-US" dirty="0"/>
          </a:p>
        </p:txBody>
      </p:sp>
      <p:pic>
        <p:nvPicPr>
          <p:cNvPr id="4" name="Picture Placeholder 3" descr="Open book on table, blurred shelves of books in background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400" b="1" dirty="0" smtClean="0"/>
              <a:t>How much do you know about Am. Lit.?</a:t>
            </a:r>
            <a:endParaRPr lang="zh-TW" altLang="en-US" sz="4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0" y="16002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9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168" y="1281731"/>
            <a:ext cx="3487955" cy="4217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Christopher Columbus (1451-1506)</a:t>
            </a:r>
            <a:endParaRPr lang="zh-TW" altLang="en-US" sz="3200" b="1" dirty="0"/>
          </a:p>
        </p:txBody>
      </p:sp>
      <p:sp>
        <p:nvSpPr>
          <p:cNvPr id="7" name="Multiply 6"/>
          <p:cNvSpPr/>
          <p:nvPr/>
        </p:nvSpPr>
        <p:spPr>
          <a:xfrm>
            <a:off x="2614044" y="797205"/>
            <a:ext cx="6676201" cy="5107916"/>
          </a:xfrm>
          <a:prstGeom prst="mathMultiply">
            <a:avLst>
              <a:gd name="adj1" fmla="val 39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4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983" y="1387131"/>
            <a:ext cx="3170321" cy="4063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William Shakespeare (1564-1616)</a:t>
            </a:r>
            <a:endParaRPr lang="zh-TW" altLang="en-US" sz="3200" b="1" dirty="0"/>
          </a:p>
        </p:txBody>
      </p:sp>
      <p:sp>
        <p:nvSpPr>
          <p:cNvPr id="7" name="Multiply 6"/>
          <p:cNvSpPr/>
          <p:nvPr/>
        </p:nvSpPr>
        <p:spPr>
          <a:xfrm>
            <a:off x="2614044" y="797205"/>
            <a:ext cx="6676201" cy="5107916"/>
          </a:xfrm>
          <a:prstGeom prst="mathMultiply">
            <a:avLst>
              <a:gd name="adj1" fmla="val 39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768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084" y="1281731"/>
            <a:ext cx="2862313" cy="4319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Anne Bradstreet (1612-1672)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Alexander Pope (1688-1744)</a:t>
            </a:r>
            <a:endParaRPr lang="zh-TW" alt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109" y="1407512"/>
            <a:ext cx="3228073" cy="4013082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2614044" y="797205"/>
            <a:ext cx="6676201" cy="5107916"/>
          </a:xfrm>
          <a:prstGeom prst="mathMultiply">
            <a:avLst>
              <a:gd name="adj1" fmla="val 39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56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72" y="1589378"/>
            <a:ext cx="3102944" cy="3709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Daniel Defoe (1660-1731)</a:t>
            </a:r>
            <a:endParaRPr lang="zh-TW" altLang="en-US" sz="3200" b="1" dirty="0"/>
          </a:p>
        </p:txBody>
      </p:sp>
      <p:sp>
        <p:nvSpPr>
          <p:cNvPr id="7" name="Multiply 6"/>
          <p:cNvSpPr/>
          <p:nvPr/>
        </p:nvSpPr>
        <p:spPr>
          <a:xfrm>
            <a:off x="2614044" y="797205"/>
            <a:ext cx="6676201" cy="5107916"/>
          </a:xfrm>
          <a:prstGeom prst="mathMultiply">
            <a:avLst>
              <a:gd name="adj1" fmla="val 39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04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584" y="1552994"/>
            <a:ext cx="3327625" cy="3654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/>
              <a:t>Cao </a:t>
            </a:r>
            <a:r>
              <a:rPr lang="en-US" altLang="zh-TW" sz="3200" b="1" dirty="0" err="1"/>
              <a:t>Xueqin</a:t>
            </a:r>
            <a:r>
              <a:rPr lang="en-US" altLang="zh-TW" sz="3200" b="1" dirty="0"/>
              <a:t> </a:t>
            </a:r>
            <a:r>
              <a:rPr lang="en-US" altLang="zh-TW" sz="3200" b="1" dirty="0" smtClean="0"/>
              <a:t>(1715-1763)</a:t>
            </a:r>
            <a:endParaRPr lang="zh-TW" altLang="en-US" sz="3200" b="1" dirty="0"/>
          </a:p>
        </p:txBody>
      </p:sp>
      <p:sp>
        <p:nvSpPr>
          <p:cNvPr id="7" name="Multiply 6"/>
          <p:cNvSpPr/>
          <p:nvPr/>
        </p:nvSpPr>
        <p:spPr>
          <a:xfrm>
            <a:off x="2614044" y="797205"/>
            <a:ext cx="6676201" cy="5107916"/>
          </a:xfrm>
          <a:prstGeom prst="mathMultiply">
            <a:avLst>
              <a:gd name="adj1" fmla="val 39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38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319" y="1430979"/>
            <a:ext cx="3087654" cy="3840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Samson Occom (1723-1792)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920" y="1281731"/>
            <a:ext cx="3372452" cy="4284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Phillis Wheatley (1753-1784)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865" y="1686025"/>
            <a:ext cx="2804561" cy="3505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Philip Freneau (1752-1832)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460" y="137160"/>
            <a:ext cx="9980682" cy="1096962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 Black" panose="020B0A04020102020204" pitchFamily="34" charset="0"/>
              </a:rPr>
              <a:t>Mask</a:t>
            </a:r>
            <a:r>
              <a:rPr lang="en-US" altLang="zh-TW" sz="3200" dirty="0">
                <a:latin typeface="Arial Black" panose="020B0A04020102020204" pitchFamily="34" charset="0"/>
              </a:rPr>
              <a:t/>
            </a:r>
            <a:br>
              <a:rPr lang="en-US" altLang="zh-TW" sz="3200" dirty="0">
                <a:latin typeface="Arial Black" panose="020B0A04020102020204" pitchFamily="34" charset="0"/>
              </a:rPr>
            </a:br>
            <a:r>
              <a:rPr lang="en-US" altLang="zh-TW" sz="3200" dirty="0">
                <a:latin typeface="Arial Narrow" panose="020B0606020202030204" pitchFamily="34" charset="0"/>
              </a:rPr>
              <a:t>By Cheryl A. </a:t>
            </a:r>
            <a:r>
              <a:rPr lang="en-US" altLang="zh-TW" sz="3200" dirty="0" smtClean="0">
                <a:latin typeface="Arial Narrow" panose="020B0606020202030204" pitchFamily="34" charset="0"/>
              </a:rPr>
              <a:t>Rice</a:t>
            </a:r>
            <a:endParaRPr lang="zh-TW" altLang="en-US" sz="3200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973320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sz="2900" dirty="0" smtClean="0">
                <a:latin typeface="Arial Narrow" panose="020B0606020202030204" pitchFamily="34" charset="0"/>
              </a:rPr>
              <a:t>Cowboy</a:t>
            </a:r>
            <a:r>
              <a:rPr lang="en-US" altLang="zh-TW" sz="2900" dirty="0">
                <a:latin typeface="Arial Narrow" panose="020B0606020202030204" pitchFamily="34" charset="0"/>
              </a:rPr>
              <a:t>, Ninja, Terrorist -</a:t>
            </a:r>
          </a:p>
          <a:p>
            <a:r>
              <a:rPr lang="en-US" altLang="zh-TW" sz="2900" dirty="0">
                <a:latin typeface="Arial Narrow" panose="020B0606020202030204" pitchFamily="34" charset="0"/>
              </a:rPr>
              <a:t>you can play any role you like</a:t>
            </a:r>
          </a:p>
          <a:p>
            <a:r>
              <a:rPr lang="en-US" altLang="zh-TW" sz="2900" dirty="0">
                <a:latin typeface="Arial Narrow" panose="020B0606020202030204" pitchFamily="34" charset="0"/>
              </a:rPr>
              <a:t>in your fashion mask of choice.</a:t>
            </a:r>
          </a:p>
          <a:p>
            <a:r>
              <a:rPr lang="en-US" altLang="zh-TW" sz="2900" dirty="0">
                <a:latin typeface="Arial Narrow" panose="020B0606020202030204" pitchFamily="34" charset="0"/>
              </a:rPr>
              <a:t>The </a:t>
            </a:r>
            <a:r>
              <a:rPr lang="en-US" altLang="zh-TW" sz="2900" dirty="0" err="1">
                <a:latin typeface="Arial Narrow" panose="020B0606020202030204" pitchFamily="34" charset="0"/>
              </a:rPr>
              <a:t>interwebs</a:t>
            </a:r>
            <a:r>
              <a:rPr lang="en-US" altLang="zh-TW" sz="2900" dirty="0">
                <a:latin typeface="Arial Narrow" panose="020B0606020202030204" pitchFamily="34" charset="0"/>
              </a:rPr>
              <a:t> are flooded with ads,</a:t>
            </a:r>
          </a:p>
          <a:p>
            <a:r>
              <a:rPr lang="en-US" altLang="zh-TW" sz="2900" dirty="0">
                <a:latin typeface="Arial Narrow" panose="020B0606020202030204" pitchFamily="34" charset="0"/>
              </a:rPr>
              <a:t>your favorite band, TV show, cartoon persona</a:t>
            </a:r>
          </a:p>
          <a:p>
            <a:r>
              <a:rPr lang="en-US" altLang="zh-TW" sz="2900" dirty="0">
                <a:latin typeface="Arial Narrow" panose="020B0606020202030204" pitchFamily="34" charset="0"/>
              </a:rPr>
              <a:t>quickly printed on a nylon sling</a:t>
            </a:r>
          </a:p>
          <a:p>
            <a:r>
              <a:rPr lang="en-US" altLang="zh-TW" sz="2900" dirty="0">
                <a:latin typeface="Arial Narrow" panose="020B0606020202030204" pitchFamily="34" charset="0"/>
              </a:rPr>
              <a:t>contoured to enclose your jaw, your mouth,</a:t>
            </a:r>
          </a:p>
          <a:p>
            <a:r>
              <a:rPr lang="en-US" altLang="zh-TW" sz="2900" dirty="0">
                <a:latin typeface="Arial Narrow" panose="020B0606020202030204" pitchFamily="34" charset="0"/>
              </a:rPr>
              <a:t>the all-important nose,</a:t>
            </a:r>
          </a:p>
          <a:p>
            <a:r>
              <a:rPr lang="en-US" altLang="zh-TW" sz="2900" dirty="0">
                <a:latin typeface="Arial Narrow" panose="020B0606020202030204" pitchFamily="34" charset="0"/>
              </a:rPr>
              <a:t>source of all knowledge</a:t>
            </a:r>
          </a:p>
          <a:p>
            <a:r>
              <a:rPr lang="en-US" altLang="zh-TW" sz="2900" dirty="0">
                <a:latin typeface="Arial Narrow" panose="020B0606020202030204" pitchFamily="34" charset="0"/>
              </a:rPr>
              <a:t>of this vine-ripened disease.</a:t>
            </a:r>
          </a:p>
          <a:p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207" y="2570638"/>
            <a:ext cx="2128203" cy="2128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090" y="488188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4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Benjamin Franklin (1706-1790)</a:t>
            </a:r>
            <a:endParaRPr lang="zh-TW" alt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376" y="1747385"/>
            <a:ext cx="2625541" cy="3207557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1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746" y="1492944"/>
            <a:ext cx="2704799" cy="3716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zh-TW" sz="3200" b="1" dirty="0"/>
              <a:t>J. Hector St. John de </a:t>
            </a:r>
            <a:r>
              <a:rPr lang="en-GB" altLang="zh-TW" sz="3200" b="1" dirty="0" err="1" smtClean="0"/>
              <a:t>Crèvecœur</a:t>
            </a:r>
            <a:r>
              <a:rPr lang="en-GB" altLang="zh-TW" sz="3200" b="1" dirty="0" smtClean="0"/>
              <a:t> (1735-1813)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5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zh-TW" sz="3200" b="1" dirty="0" smtClean="0"/>
              <a:t>Jane Austen (1775-1817)</a:t>
            </a:r>
            <a:endParaRPr lang="zh-TW" alt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235" y="1429178"/>
            <a:ext cx="2979821" cy="3843969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2614044" y="797205"/>
            <a:ext cx="6676201" cy="5107916"/>
          </a:xfrm>
          <a:prstGeom prst="mathMultiply">
            <a:avLst>
              <a:gd name="adj1" fmla="val 39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045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3/3e/The_Power_of_Sympathy.jpg/220px-The_Power_of_Sympat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48" y="1320225"/>
            <a:ext cx="2423995" cy="420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William Hill Brown (1765-1793)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3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/>
              <a:t>Alexis de </a:t>
            </a:r>
            <a:r>
              <a:rPr lang="en-US" altLang="zh-TW" sz="3200" b="1" dirty="0" smtClean="0"/>
              <a:t>Tocqueville (1805-1859)</a:t>
            </a:r>
            <a:endParaRPr lang="zh-TW" alt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613" y="1408612"/>
            <a:ext cx="2997066" cy="4011982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2614044" y="797205"/>
            <a:ext cx="6676201" cy="5107916"/>
          </a:xfrm>
          <a:prstGeom prst="mathMultiply">
            <a:avLst>
              <a:gd name="adj1" fmla="val 39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75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460" y="1281731"/>
            <a:ext cx="3055868" cy="4278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Nathaniel Hawthorne (1804-1864)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0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383" y="1406597"/>
            <a:ext cx="2768065" cy="38891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Edgar Allen Poe (1809-1849)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863" y="1528955"/>
            <a:ext cx="2958565" cy="3644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Herman Melville (1819-1891)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Charles Dickens (1812-1870)</a:t>
            </a:r>
            <a:endParaRPr lang="zh-TW" alt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799" y="1354174"/>
            <a:ext cx="2854693" cy="4174989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2614044" y="797205"/>
            <a:ext cx="6676201" cy="5107916"/>
          </a:xfrm>
          <a:prstGeom prst="mathMultiply">
            <a:avLst>
              <a:gd name="adj1" fmla="val 39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2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537" y="1281731"/>
            <a:ext cx="2979218" cy="4258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Harriet Beecher Stowe (1811-1896)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6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460" y="137160"/>
            <a:ext cx="9980682" cy="1096962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 Black" panose="020B0A04020102020204" pitchFamily="34" charset="0"/>
              </a:rPr>
              <a:t>Mask</a:t>
            </a:r>
            <a:r>
              <a:rPr lang="en-US" altLang="zh-TW" sz="3200" dirty="0">
                <a:latin typeface="Arial Black" panose="020B0A04020102020204" pitchFamily="34" charset="0"/>
              </a:rPr>
              <a:t/>
            </a:r>
            <a:br>
              <a:rPr lang="en-US" altLang="zh-TW" sz="3200" dirty="0">
                <a:latin typeface="Arial Black" panose="020B0A04020102020204" pitchFamily="34" charset="0"/>
              </a:rPr>
            </a:br>
            <a:r>
              <a:rPr lang="en-US" altLang="zh-TW" sz="3200" dirty="0">
                <a:latin typeface="Arial Narrow" panose="020B0606020202030204" pitchFamily="34" charset="0"/>
              </a:rPr>
              <a:t>By Cheryl A. </a:t>
            </a:r>
            <a:r>
              <a:rPr lang="en-US" altLang="zh-TW" sz="3200" dirty="0" smtClean="0">
                <a:latin typeface="Arial Narrow" panose="020B0606020202030204" pitchFamily="34" charset="0"/>
              </a:rPr>
              <a:t>Rice</a:t>
            </a:r>
            <a:endParaRPr lang="zh-TW" altLang="en-US" sz="3200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1412240"/>
            <a:ext cx="9982200" cy="5344160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2700" dirty="0">
                <a:latin typeface="Arial Narrow" panose="020B0606020202030204" pitchFamily="34" charset="0"/>
              </a:rPr>
              <a:t>I hesitate to commemorate the trend,</a:t>
            </a:r>
          </a:p>
          <a:p>
            <a:r>
              <a:rPr lang="en-US" altLang="zh-TW" sz="2700" dirty="0">
                <a:latin typeface="Arial Narrow" panose="020B0606020202030204" pitchFamily="34" charset="0"/>
              </a:rPr>
              <a:t>don’t think of it as fashion,</a:t>
            </a:r>
          </a:p>
          <a:p>
            <a:r>
              <a:rPr lang="en-US" altLang="zh-TW" sz="2700" dirty="0">
                <a:latin typeface="Arial Narrow" panose="020B0606020202030204" pitchFamily="34" charset="0"/>
              </a:rPr>
              <a:t>but a horror show with no finale,</a:t>
            </a:r>
          </a:p>
          <a:p>
            <a:r>
              <a:rPr lang="en-US" altLang="zh-TW" sz="2700" dirty="0">
                <a:latin typeface="Arial Narrow" panose="020B0606020202030204" pitchFamily="34" charset="0"/>
              </a:rPr>
              <a:t>necessary evil, like soap or daylight.</a:t>
            </a:r>
          </a:p>
          <a:p>
            <a:r>
              <a:rPr lang="en-US" altLang="zh-TW" sz="2700" dirty="0">
                <a:latin typeface="Arial Narrow" panose="020B0606020202030204" pitchFamily="34" charset="0"/>
              </a:rPr>
              <a:t>The calendar and my inked-in plans</a:t>
            </a:r>
          </a:p>
          <a:p>
            <a:r>
              <a:rPr lang="en-US" altLang="zh-TW" sz="2700" dirty="0">
                <a:latin typeface="Arial Narrow" panose="020B0606020202030204" pitchFamily="34" charset="0"/>
              </a:rPr>
              <a:t>mocks me from above a desk</a:t>
            </a:r>
          </a:p>
          <a:p>
            <a:r>
              <a:rPr lang="en-US" altLang="zh-TW" sz="2700" dirty="0">
                <a:latin typeface="Arial Narrow" panose="020B0606020202030204" pitchFamily="34" charset="0"/>
              </a:rPr>
              <a:t>I may never see again.</a:t>
            </a:r>
          </a:p>
          <a:p>
            <a:r>
              <a:rPr lang="en-US" altLang="zh-TW" sz="2700" dirty="0">
                <a:latin typeface="Arial Narrow" panose="020B0606020202030204" pitchFamily="34" charset="0"/>
              </a:rPr>
              <a:t>I hover over a laptop,</a:t>
            </a:r>
          </a:p>
          <a:p>
            <a:r>
              <a:rPr lang="en-US" altLang="zh-TW" sz="2700" dirty="0">
                <a:latin typeface="Arial Narrow" panose="020B0606020202030204" pitchFamily="34" charset="0"/>
              </a:rPr>
              <a:t>perform a mockery of my former tasks,</a:t>
            </a:r>
          </a:p>
          <a:p>
            <a:r>
              <a:rPr lang="en-US" altLang="zh-TW" sz="2700" dirty="0">
                <a:latin typeface="Arial Narrow" panose="020B0606020202030204" pitchFamily="34" charset="0"/>
              </a:rPr>
              <a:t>wear a mask myself of despair, confusion,</a:t>
            </a:r>
          </a:p>
          <a:p>
            <a:r>
              <a:rPr lang="en-US" altLang="zh-TW" sz="2700" dirty="0">
                <a:latin typeface="Arial Narrow" panose="020B0606020202030204" pitchFamily="34" charset="0"/>
              </a:rPr>
              <a:t>pause.</a:t>
            </a:r>
          </a:p>
          <a:p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709" y="4318000"/>
            <a:ext cx="4967151" cy="193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238" y="1346685"/>
            <a:ext cx="2977816" cy="4182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Mark Twain (1835-1910)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40" y="1364573"/>
            <a:ext cx="2823812" cy="4056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Frederick Douglass (1818-1895)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40" y="1403080"/>
            <a:ext cx="2823812" cy="4017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Sui Sin Far (1865-1914)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6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435" y="1388662"/>
            <a:ext cx="3231421" cy="4031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Ernest Hemingway (1899-1961)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James Joyce (1882-1941)</a:t>
            </a:r>
            <a:endParaRPr lang="zh-TW" alt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175" y="1503317"/>
            <a:ext cx="2866400" cy="3843582"/>
          </a:xfrm>
          <a:prstGeom prst="rect">
            <a:avLst/>
          </a:prstGeom>
        </p:spPr>
      </p:pic>
      <p:sp>
        <p:nvSpPr>
          <p:cNvPr id="8" name="Multiply 7"/>
          <p:cNvSpPr/>
          <p:nvPr/>
        </p:nvSpPr>
        <p:spPr>
          <a:xfrm>
            <a:off x="2614044" y="797205"/>
            <a:ext cx="6676201" cy="5107916"/>
          </a:xfrm>
          <a:prstGeom prst="mathMultiply">
            <a:avLst>
              <a:gd name="adj1" fmla="val 39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1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613" y="1281731"/>
            <a:ext cx="2997066" cy="4270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smtClean="0"/>
              <a:t>Toni Morrison (1931-2019)</a:t>
            </a:r>
            <a:endParaRPr lang="zh-TW" altLang="en-US" sz="3200" b="1" dirty="0"/>
          </a:p>
        </p:txBody>
      </p:sp>
      <p:sp>
        <p:nvSpPr>
          <p:cNvPr id="5" name="Donut 4"/>
          <p:cNvSpPr/>
          <p:nvPr/>
        </p:nvSpPr>
        <p:spPr>
          <a:xfrm>
            <a:off x="3675771" y="1281731"/>
            <a:ext cx="4552750" cy="4138863"/>
          </a:xfrm>
          <a:prstGeom prst="donut">
            <a:avLst>
              <a:gd name="adj" fmla="val 1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much do you know about Am. Lit.?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5529163"/>
            <a:ext cx="9982200" cy="90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200" b="1" dirty="0" err="1"/>
              <a:t>Syaman</a:t>
            </a:r>
            <a:r>
              <a:rPr lang="en-US" altLang="zh-TW" sz="3200" b="1" dirty="0"/>
              <a:t> </a:t>
            </a:r>
            <a:r>
              <a:rPr lang="en-US" altLang="zh-TW" sz="3200" b="1" dirty="0" err="1" smtClean="0"/>
              <a:t>Rapongan</a:t>
            </a:r>
            <a:r>
              <a:rPr lang="zh-TW" altLang="en-US" sz="3200" b="1" dirty="0" smtClean="0"/>
              <a:t> </a:t>
            </a:r>
            <a:r>
              <a:rPr lang="en-US" altLang="zh-TW" sz="3200" b="1" dirty="0" smtClean="0"/>
              <a:t>(1957-)</a:t>
            </a:r>
            <a:endParaRPr lang="zh-TW" alt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559" y="1777206"/>
            <a:ext cx="3577173" cy="314791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2614044" y="797205"/>
            <a:ext cx="6676201" cy="5107916"/>
          </a:xfrm>
          <a:prstGeom prst="mathMultiply">
            <a:avLst>
              <a:gd name="adj1" fmla="val 39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55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How </a:t>
            </a:r>
            <a:r>
              <a:rPr lang="en-US" altLang="zh-TW" sz="4400" b="1" dirty="0" smtClean="0"/>
              <a:t>do you take this course?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5949" y="1677202"/>
            <a:ext cx="3789633" cy="457200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9" y="1330762"/>
            <a:ext cx="5402911" cy="540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9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 smtClean="0"/>
              <a:t>Why do we study Am. Lit. in Taiwan?</a:t>
            </a:r>
            <a:endParaRPr lang="zh-TW" alt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720" y="1367041"/>
            <a:ext cx="7897025" cy="53921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cxnSp>
        <p:nvCxnSpPr>
          <p:cNvPr id="6" name="Straight Connector 5"/>
          <p:cNvCxnSpPr/>
          <p:nvPr/>
        </p:nvCxnSpPr>
        <p:spPr>
          <a:xfrm>
            <a:off x="1920240" y="4815840"/>
            <a:ext cx="65024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09040" y="5151120"/>
            <a:ext cx="7213600" cy="1016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865360" y="5728505"/>
            <a:ext cx="2001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New Criticism and Value in Taiwanese</a:t>
            </a:r>
          </a:p>
          <a:p>
            <a:r>
              <a:rPr lang="en-US" altLang="zh-TW" dirty="0"/>
              <a:t>College English</a:t>
            </a:r>
            <a:endParaRPr lang="zh-TW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995" y="3889375"/>
            <a:ext cx="1238250" cy="1619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410" t="18961" r="21018" b="20374"/>
          <a:stretch/>
        </p:blipFill>
        <p:spPr>
          <a:xfrm>
            <a:off x="2172300" y="1655545"/>
            <a:ext cx="1448895" cy="2123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775" y="1736498"/>
            <a:ext cx="2939415" cy="19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3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 smtClean="0"/>
              <a:t>Why do we study Am. Lit. in Taiwan?</a:t>
            </a:r>
            <a:endParaRPr lang="zh-TW" altLang="en-US" sz="4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920240" y="4815840"/>
            <a:ext cx="65024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09040" y="5151120"/>
            <a:ext cx="7213600" cy="1016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852034" y="5102311"/>
            <a:ext cx="2001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Teaching American Studies in Taiwan: Military Bases and the Paradox of Peace and Security in East Asia</a:t>
            </a:r>
            <a:endParaRPr lang="zh-TW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71"/>
          <a:stretch/>
        </p:blipFill>
        <p:spPr>
          <a:xfrm>
            <a:off x="1104900" y="1669639"/>
            <a:ext cx="8604894" cy="46905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cxnSp>
        <p:nvCxnSpPr>
          <p:cNvPr id="11" name="Straight Connector 10"/>
          <p:cNvCxnSpPr/>
          <p:nvPr/>
        </p:nvCxnSpPr>
        <p:spPr>
          <a:xfrm>
            <a:off x="6664960" y="4409440"/>
            <a:ext cx="28346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10640" y="4815840"/>
            <a:ext cx="82702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351280" y="5161280"/>
            <a:ext cx="8148320" cy="8128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王智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107" y="3051684"/>
            <a:ext cx="1541145" cy="192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2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Plan for today</a:t>
            </a:r>
            <a:endParaRPr lang="en-US" sz="4400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Let’s get to know each other</a:t>
            </a:r>
          </a:p>
          <a:p>
            <a:r>
              <a:rPr lang="en-US" sz="2800" dirty="0" smtClean="0">
                <a:latin typeface="Arial Narrow" panose="020B0606020202030204" pitchFamily="34" charset="0"/>
              </a:rPr>
              <a:t>“How much do you know about American literature” game</a:t>
            </a:r>
            <a:endParaRPr lang="en-US" sz="2800" dirty="0">
              <a:latin typeface="Arial Narrow" panose="020B0606020202030204" pitchFamily="34" charset="0"/>
            </a:endParaRPr>
          </a:p>
          <a:p>
            <a:r>
              <a:rPr lang="en-US" sz="2800" dirty="0" smtClean="0">
                <a:latin typeface="Arial Narrow" panose="020B0606020202030204" pitchFamily="34" charset="0"/>
              </a:rPr>
              <a:t>Why do you take this course?</a:t>
            </a:r>
            <a:endParaRPr lang="en-US" sz="2800" dirty="0">
              <a:latin typeface="Arial Narrow" panose="020B0606020202030204" pitchFamily="34" charset="0"/>
            </a:endParaRPr>
          </a:p>
          <a:p>
            <a:r>
              <a:rPr lang="en-US" sz="2800" dirty="0" smtClean="0">
                <a:latin typeface="Arial Narrow" panose="020B0606020202030204" pitchFamily="34" charset="0"/>
              </a:rPr>
              <a:t>Why do we study American literature in Taiwan?</a:t>
            </a:r>
          </a:p>
          <a:p>
            <a:r>
              <a:rPr lang="en-US" sz="2800" dirty="0" smtClean="0">
                <a:latin typeface="Arial Narrow" panose="020B0606020202030204" pitchFamily="34" charset="0"/>
              </a:rPr>
              <a:t>Syllabus and website</a:t>
            </a:r>
          </a:p>
          <a:p>
            <a:r>
              <a:rPr lang="en-US" sz="2800" dirty="0" smtClean="0">
                <a:latin typeface="Arial Narrow" panose="020B0606020202030204" pitchFamily="34" charset="0"/>
              </a:rPr>
              <a:t>Choose one of the two videos to watch at home</a:t>
            </a:r>
          </a:p>
          <a:p>
            <a:pPr marL="0" indent="0">
              <a:buNone/>
            </a:pPr>
            <a:endParaRPr lang="en-US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Syllabus</a:t>
            </a:r>
            <a:endParaRPr lang="en-US" sz="4400" b="1" dirty="0"/>
          </a:p>
        </p:txBody>
      </p:sp>
      <p:sp>
        <p:nvSpPr>
          <p:cNvPr id="6" name="AutoShape 2" descr="The Puritan Vision of America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The Puritan Vision of America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6" descr="The Puritan Vision of America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02" y="2489778"/>
            <a:ext cx="10794766" cy="29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0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Syllabus</a:t>
            </a:r>
            <a:endParaRPr lang="en-US" sz="4400" b="1" dirty="0"/>
          </a:p>
        </p:txBody>
      </p:sp>
      <p:sp>
        <p:nvSpPr>
          <p:cNvPr id="6" name="AutoShape 2" descr="The Puritan Vision of America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The Puritan Vision of America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6" descr="The Puritan Vision of America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03" y="1488940"/>
            <a:ext cx="10221677" cy="506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Syllabus</a:t>
            </a:r>
            <a:endParaRPr lang="en-US" sz="4400" b="1" dirty="0"/>
          </a:p>
        </p:txBody>
      </p:sp>
      <p:sp>
        <p:nvSpPr>
          <p:cNvPr id="6" name="AutoShape 2" descr="The Puritan Vision of America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The Puritan Vision of America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6" descr="The Puritan Vision of America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9" y="1786325"/>
            <a:ext cx="10212240" cy="42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8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Syllabus</a:t>
            </a:r>
            <a:endParaRPr lang="en-US" sz="4400" b="1" dirty="0"/>
          </a:p>
        </p:txBody>
      </p:sp>
      <p:sp>
        <p:nvSpPr>
          <p:cNvPr id="6" name="AutoShape 2" descr="The Puritan Vision of America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The Puritan Vision of America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6" descr="The Puritan Vision of America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27566"/>
            <a:ext cx="6450932" cy="502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1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Syllabus</a:t>
            </a:r>
            <a:endParaRPr lang="en-US" sz="4400" b="1" dirty="0"/>
          </a:p>
        </p:txBody>
      </p:sp>
      <p:sp>
        <p:nvSpPr>
          <p:cNvPr id="6" name="AutoShape 2" descr="The Puritan Vision of America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The Puritan Vision of America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6" descr="The Puritan Vision of America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88" y="1525679"/>
            <a:ext cx="9235162" cy="48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Website</a:t>
            </a:r>
            <a:endParaRPr lang="en-US" sz="4400" b="1" dirty="0"/>
          </a:p>
        </p:txBody>
      </p:sp>
      <p:sp>
        <p:nvSpPr>
          <p:cNvPr id="6" name="AutoShape 2" descr="The Puritan Vision of America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The Puritan Vision of America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6" descr="The Puritan Vision of America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3944"/>
          <a:stretch/>
        </p:blipFill>
        <p:spPr>
          <a:xfrm>
            <a:off x="988243" y="1462312"/>
            <a:ext cx="6480961" cy="4915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10" y="2040557"/>
            <a:ext cx="4451582" cy="445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6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Two videos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899" y="1600200"/>
            <a:ext cx="5560061" cy="4572000"/>
          </a:xfrm>
        </p:spPr>
        <p:txBody>
          <a:bodyPr>
            <a:normAutofit lnSpcReduction="10000"/>
          </a:bodyPr>
          <a:lstStyle/>
          <a:p>
            <a:r>
              <a:rPr lang="en-US" sz="2800" b="1" i="1" dirty="0" smtClean="0"/>
              <a:t>The Puritan Vision of America</a:t>
            </a:r>
          </a:p>
          <a:p>
            <a:r>
              <a:rPr lang="en-US" sz="2800" dirty="0" smtClean="0"/>
              <a:t>By Barry Wood (U. of Houston)</a:t>
            </a:r>
          </a:p>
          <a:p>
            <a:endParaRPr lang="en-US" sz="2000" dirty="0"/>
          </a:p>
          <a:p>
            <a:pPr marL="457200" indent="-457200">
              <a:buAutoNum type="arabicPeriod"/>
            </a:pPr>
            <a:r>
              <a:rPr lang="en-US" sz="2400" dirty="0" smtClean="0"/>
              <a:t>Target audience: For those who know little about the </a:t>
            </a:r>
            <a:r>
              <a:rPr lang="en-US" sz="2400" dirty="0" smtClean="0"/>
              <a:t>history of the Reformation </a:t>
            </a:r>
            <a:r>
              <a:rPr lang="en-US" sz="2400" dirty="0" smtClean="0"/>
              <a:t>(a religious movement </a:t>
            </a:r>
            <a:r>
              <a:rPr lang="zh-TW" altLang="en-US" sz="2400" dirty="0" smtClean="0"/>
              <a:t>宗教改革</a:t>
            </a:r>
            <a:r>
              <a:rPr lang="en-US" sz="2400" dirty="0" smtClean="0"/>
              <a:t>)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Theme: Puritans are a deeply religious group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Advantages: It covers two texts that we are going to read, Bradford’s and Winthrop’s.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32:37 acoustic shock</a:t>
            </a:r>
          </a:p>
          <a:p>
            <a:pPr marL="457200" indent="-457200">
              <a:buAutoNum type="arabicPeriod"/>
            </a:pPr>
            <a:endParaRPr lang="en-US" sz="2000" dirty="0"/>
          </a:p>
        </p:txBody>
      </p:sp>
      <p:sp>
        <p:nvSpPr>
          <p:cNvPr id="6" name="AutoShape 2" descr="The Puritan Vision of America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The Puritan Vision of America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6" descr="The Puritan Vision of America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341" y="2862279"/>
            <a:ext cx="4895801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Two videos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899" y="1600200"/>
            <a:ext cx="4766511" cy="4572000"/>
          </a:xfrm>
        </p:spPr>
        <p:txBody>
          <a:bodyPr>
            <a:normAutofit/>
          </a:bodyPr>
          <a:lstStyle/>
          <a:p>
            <a:r>
              <a:rPr lang="en-US" sz="2800" b="1" i="1" dirty="0" smtClean="0"/>
              <a:t>American Puritanism (I)</a:t>
            </a:r>
          </a:p>
          <a:p>
            <a:r>
              <a:rPr lang="en-US" sz="2800" dirty="0" smtClean="0"/>
              <a:t>By Cyrus </a:t>
            </a:r>
            <a:r>
              <a:rPr lang="en-US" sz="2800" dirty="0" err="1" smtClean="0"/>
              <a:t>Patell</a:t>
            </a:r>
            <a:r>
              <a:rPr lang="en-US" sz="2800" dirty="0" smtClean="0"/>
              <a:t> (New York U.)</a:t>
            </a:r>
          </a:p>
          <a:p>
            <a:endParaRPr lang="en-US" sz="2000" dirty="0"/>
          </a:p>
          <a:p>
            <a:pPr marL="457200" indent="-457200">
              <a:buAutoNum type="arabicPeriod"/>
            </a:pPr>
            <a:r>
              <a:rPr lang="en-US" sz="2400" dirty="0" smtClean="0"/>
              <a:t>Target </a:t>
            </a:r>
            <a:r>
              <a:rPr lang="en-US" sz="2400" dirty="0" smtClean="0"/>
              <a:t>audience: For those who </a:t>
            </a:r>
            <a:r>
              <a:rPr lang="en-US" sz="2400" dirty="0" smtClean="0"/>
              <a:t>want to know about Puritan theological views</a:t>
            </a: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Theme: </a:t>
            </a:r>
            <a:r>
              <a:rPr lang="en-US" sz="2400" dirty="0" smtClean="0"/>
              <a:t>Puritan writings rely heavily on biblical types.</a:t>
            </a: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Advantages: It </a:t>
            </a:r>
            <a:r>
              <a:rPr lang="en-US" sz="2400" dirty="0" smtClean="0"/>
              <a:t>teaches you how to carefully read </a:t>
            </a:r>
            <a:r>
              <a:rPr lang="en-US" sz="2400" dirty="0" smtClean="0"/>
              <a:t>Puritan texts.</a:t>
            </a:r>
            <a:endParaRPr lang="en-US" sz="2400" dirty="0"/>
          </a:p>
        </p:txBody>
      </p:sp>
      <p:sp>
        <p:nvSpPr>
          <p:cNvPr id="6" name="AutoShape 2" descr="The Puritan Vision of America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The Puritan Vision of America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6" descr="The Puritan Vision of America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Introduction - YouTub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481" y="3035826"/>
            <a:ext cx="4766062" cy="35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0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 smtClean="0"/>
              <a:t>Let’s get to know each other</a:t>
            </a:r>
            <a:endParaRPr lang="zh-TW" altLang="en-US" sz="4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53" y="1805361"/>
            <a:ext cx="2285501" cy="46029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5343" r="33759" b="7116"/>
          <a:stretch/>
        </p:blipFill>
        <p:spPr>
          <a:xfrm>
            <a:off x="4814028" y="1805360"/>
            <a:ext cx="5320276" cy="4602967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5660813" y="2428240"/>
            <a:ext cx="2971800" cy="1380066"/>
          </a:xfrm>
          <a:prstGeom prst="donut">
            <a:avLst>
              <a:gd name="adj" fmla="val 3499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20521246">
            <a:off x="3198202" y="3474670"/>
            <a:ext cx="1583266" cy="46143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997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Let’s get to know each other</a:t>
            </a:r>
            <a:endParaRPr lang="zh-TW" alt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09" y="1577497"/>
            <a:ext cx="2600604" cy="4854700"/>
          </a:xfrm>
        </p:spPr>
      </p:pic>
      <p:sp>
        <p:nvSpPr>
          <p:cNvPr id="6" name="Oval Callout 5"/>
          <p:cNvSpPr/>
          <p:nvPr/>
        </p:nvSpPr>
        <p:spPr>
          <a:xfrm>
            <a:off x="4174229" y="1402079"/>
            <a:ext cx="5132331" cy="2886509"/>
          </a:xfrm>
          <a:prstGeom prst="wedgeEllipseCallout">
            <a:avLst>
              <a:gd name="adj1" fmla="val -61720"/>
              <a:gd name="adj2" fmla="val 3668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accent3">
                    <a:lumMod val="50000"/>
                  </a:schemeClr>
                </a:solidFill>
              </a:rPr>
              <a:t>Put your nickname here</a:t>
            </a:r>
          </a:p>
        </p:txBody>
      </p:sp>
      <p:sp>
        <p:nvSpPr>
          <p:cNvPr id="3" name="Rectangle 2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altLang="zh-TW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6086" y="4308539"/>
            <a:ext cx="3996600" cy="212365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4400" b="1" dirty="0" smtClean="0">
                <a:ln/>
                <a:solidFill>
                  <a:schemeClr val="accent3"/>
                </a:solidFill>
              </a:rPr>
              <a:t>Use your real name if you want to add the class</a:t>
            </a:r>
            <a:endParaRPr lang="en-US" altLang="zh-TW" sz="44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Let’s get to know each other</a:t>
            </a:r>
            <a:endParaRPr lang="zh-TW" alt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197" b="12469"/>
          <a:stretch/>
        </p:blipFill>
        <p:spPr>
          <a:xfrm>
            <a:off x="979827" y="2020888"/>
            <a:ext cx="10371664" cy="427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0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Game Time: Name Game</a:t>
            </a:r>
            <a:endParaRPr lang="zh-TW" alt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2097087"/>
            <a:ext cx="11167533" cy="3939645"/>
          </a:xfrm>
        </p:spPr>
        <p:txBody>
          <a:bodyPr>
            <a:noAutofit/>
          </a:bodyPr>
          <a:lstStyle/>
          <a:p>
            <a:r>
              <a:rPr lang="en-US" altLang="zh-TW" sz="2800" dirty="0">
                <a:latin typeface="Arial Narrow" panose="020B0606020202030204" pitchFamily="34" charset="0"/>
              </a:rPr>
              <a:t>Step 1: Get in two large groups</a:t>
            </a:r>
          </a:p>
          <a:p>
            <a:r>
              <a:rPr lang="en-US" altLang="zh-TW" sz="2800" dirty="0">
                <a:latin typeface="Arial Narrow" panose="020B0606020202030204" pitchFamily="34" charset="0"/>
              </a:rPr>
              <a:t>Step 2: Give yourself a name with alliteration (example: </a:t>
            </a:r>
            <a:r>
              <a:rPr lang="en-US" altLang="zh-TW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R</a:t>
            </a:r>
            <a:r>
              <a:rPr lang="en-US" altLang="zh-TW" sz="2800" dirty="0">
                <a:latin typeface="Arial Narrow" panose="020B0606020202030204" pitchFamily="34" charset="0"/>
              </a:rPr>
              <a:t>idiculous </a:t>
            </a:r>
            <a:r>
              <a:rPr lang="en-US" altLang="zh-TW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R</a:t>
            </a:r>
            <a:r>
              <a:rPr lang="en-US" altLang="zh-TW" sz="2800" dirty="0">
                <a:latin typeface="Arial Narrow" panose="020B0606020202030204" pitchFamily="34" charset="0"/>
              </a:rPr>
              <a:t>oger)</a:t>
            </a:r>
          </a:p>
          <a:p>
            <a:r>
              <a:rPr lang="en-US" altLang="zh-TW" sz="2800" dirty="0">
                <a:latin typeface="Arial Narrow" panose="020B0606020202030204" pitchFamily="34" charset="0"/>
              </a:rPr>
              <a:t>Step 3: Choose the first person, who says “</a:t>
            </a:r>
            <a:r>
              <a:rPr lang="en-US" altLang="zh-TW" sz="2800" dirty="0">
                <a:solidFill>
                  <a:srgbClr val="7030A0"/>
                </a:solidFill>
                <a:latin typeface="Arial Narrow" panose="020B0606020202030204" pitchFamily="34" charset="0"/>
              </a:rPr>
              <a:t>Hi, everyone, I am Ridiculous Roger</a:t>
            </a:r>
            <a:r>
              <a:rPr lang="en-US" altLang="zh-TW" sz="2800" dirty="0">
                <a:latin typeface="Arial Narrow" panose="020B0606020202030204" pitchFamily="34" charset="0"/>
              </a:rPr>
              <a:t>”</a:t>
            </a:r>
          </a:p>
          <a:p>
            <a:r>
              <a:rPr lang="en-US" altLang="zh-TW" sz="2800" dirty="0">
                <a:latin typeface="Arial Narrow" panose="020B0606020202030204" pitchFamily="34" charset="0"/>
              </a:rPr>
              <a:t>Step 4: Second person says  “</a:t>
            </a:r>
            <a:r>
              <a:rPr lang="en-US" altLang="zh-TW" sz="2800" dirty="0">
                <a:solidFill>
                  <a:srgbClr val="7030A0"/>
                </a:solidFill>
                <a:latin typeface="Arial Narrow" panose="020B0606020202030204" pitchFamily="34" charset="0"/>
              </a:rPr>
              <a:t>Hello Ridiculous Roger, I am Deadly Dan</a:t>
            </a:r>
            <a:r>
              <a:rPr lang="en-US" altLang="zh-TW" sz="2800" dirty="0">
                <a:latin typeface="Arial Narrow" panose="020B0606020202030204" pitchFamily="34" charset="0"/>
              </a:rPr>
              <a:t>.”</a:t>
            </a:r>
          </a:p>
          <a:p>
            <a:r>
              <a:rPr lang="en-US" altLang="zh-TW" sz="2800" dirty="0">
                <a:latin typeface="Arial Narrow" panose="020B0606020202030204" pitchFamily="34" charset="0"/>
              </a:rPr>
              <a:t>Step 5: Third person says “</a:t>
            </a:r>
            <a:r>
              <a:rPr lang="en-US" altLang="zh-TW" sz="2800" dirty="0">
                <a:solidFill>
                  <a:srgbClr val="7030A0"/>
                </a:solidFill>
                <a:latin typeface="Arial Narrow" panose="020B0606020202030204" pitchFamily="34" charset="0"/>
              </a:rPr>
              <a:t>Hello Ridiculous Roger and Deadly Dan, I am joking Jenny</a:t>
            </a:r>
            <a:r>
              <a:rPr lang="en-US" altLang="zh-TW" sz="2800" dirty="0">
                <a:latin typeface="Arial Narrow" panose="020B0606020202030204" pitchFamily="34" charset="0"/>
              </a:rPr>
              <a:t>.”</a:t>
            </a:r>
            <a:endParaRPr lang="zh-TW" altLang="en-US" sz="2800" dirty="0">
              <a:latin typeface="Arial Narrow" panose="020B0606020202030204" pitchFamily="34" charset="0"/>
            </a:endParaRPr>
          </a:p>
          <a:p>
            <a:endParaRPr lang="en-US" altLang="zh-TW" sz="2800" dirty="0" smtClean="0"/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529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Game Time: Ball Catch</a:t>
            </a:r>
            <a:endParaRPr lang="zh-TW" alt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679" y="2156355"/>
            <a:ext cx="7018761" cy="3541714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Arial Narrow" panose="020B0606020202030204" pitchFamily="34" charset="0"/>
              </a:rPr>
              <a:t>Step 1: Get into a big </a:t>
            </a:r>
            <a:r>
              <a:rPr lang="en-US" altLang="zh-TW" sz="3600" dirty="0" smtClean="0">
                <a:latin typeface="Arial Narrow" panose="020B0606020202030204" pitchFamily="34" charset="0"/>
              </a:rPr>
              <a:t>circle</a:t>
            </a:r>
            <a:endParaRPr lang="en-US" altLang="zh-TW" sz="3600" dirty="0">
              <a:latin typeface="Arial Narrow" panose="020B0606020202030204" pitchFamily="34" charset="0"/>
            </a:endParaRPr>
          </a:p>
          <a:p>
            <a:r>
              <a:rPr lang="en-US" altLang="zh-TW" sz="3600" dirty="0">
                <a:latin typeface="Arial Narrow" panose="020B0606020202030204" pitchFamily="34" charset="0"/>
              </a:rPr>
              <a:t>Step 2: Call your target (example: </a:t>
            </a:r>
            <a:r>
              <a:rPr lang="en-US" altLang="zh-TW" sz="3600" dirty="0">
                <a:solidFill>
                  <a:srgbClr val="7030A0"/>
                </a:solidFill>
                <a:latin typeface="Arial Narrow" panose="020B0606020202030204" pitchFamily="34" charset="0"/>
              </a:rPr>
              <a:t>Hello Deadly Dan</a:t>
            </a:r>
            <a:r>
              <a:rPr lang="en-US" altLang="zh-TW" sz="3600" dirty="0">
                <a:latin typeface="Arial Narrow" panose="020B0606020202030204" pitchFamily="34" charset="0"/>
              </a:rPr>
              <a:t>) and throw the ball at him.</a:t>
            </a:r>
          </a:p>
          <a:p>
            <a:r>
              <a:rPr lang="en-US" altLang="zh-TW" sz="3600" dirty="0">
                <a:latin typeface="Arial Narrow" panose="020B0606020202030204" pitchFamily="34" charset="0"/>
              </a:rPr>
              <a:t>Step 3: Your target catch the ball and repeat step 2.</a:t>
            </a:r>
          </a:p>
          <a:p>
            <a:endParaRPr lang="en-US" altLang="zh-TW" sz="3600" dirty="0" smtClean="0"/>
          </a:p>
          <a:p>
            <a:endParaRPr lang="zh-TW" alt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750" y="3927212"/>
            <a:ext cx="3609174" cy="262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7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4873beb7-5857-4685-be1f-d57550cc96cc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1006</TotalTime>
  <Words>977</Words>
  <Application>Microsoft Office PowerPoint</Application>
  <PresentationFormat>Widescreen</PresentationFormat>
  <Paragraphs>130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Euphemia</vt:lpstr>
      <vt:lpstr>Plantagenet Cherokee</vt:lpstr>
      <vt:lpstr>Arial</vt:lpstr>
      <vt:lpstr>Arial Black</vt:lpstr>
      <vt:lpstr>Arial Narrow</vt:lpstr>
      <vt:lpstr>Wingdings</vt:lpstr>
      <vt:lpstr>Academic Literature 16x9</vt:lpstr>
      <vt:lpstr>Why American Literature?</vt:lpstr>
      <vt:lpstr>Mask By Cheryl A. Rice</vt:lpstr>
      <vt:lpstr>Mask By Cheryl A. Rice</vt:lpstr>
      <vt:lpstr>Plan for today</vt:lpstr>
      <vt:lpstr>Let’s get to know each other</vt:lpstr>
      <vt:lpstr>Let’s get to know each other</vt:lpstr>
      <vt:lpstr>Let’s get to know each other</vt:lpstr>
      <vt:lpstr>Game Time: Name Game</vt:lpstr>
      <vt:lpstr>Game Time: Ball Catch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much do you know about Am. Lit.?</vt:lpstr>
      <vt:lpstr>How do you take this course?</vt:lpstr>
      <vt:lpstr>Why do we study Am. Lit. in Taiwan?</vt:lpstr>
      <vt:lpstr>Why do we study Am. Lit. in Taiwan?</vt:lpstr>
      <vt:lpstr>Syllabus</vt:lpstr>
      <vt:lpstr>Syllabus</vt:lpstr>
      <vt:lpstr>Syllabus</vt:lpstr>
      <vt:lpstr>Syllabus</vt:lpstr>
      <vt:lpstr>Syllabus</vt:lpstr>
      <vt:lpstr>Website</vt:lpstr>
      <vt:lpstr>Two videos</vt:lpstr>
      <vt:lpstr>Two videos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American Literature?</dc:title>
  <dc:creator>Roger Liu</dc:creator>
  <cp:lastModifiedBy>Roger Liu</cp:lastModifiedBy>
  <cp:revision>31</cp:revision>
  <dcterms:created xsi:type="dcterms:W3CDTF">2020-09-06T15:35:20Z</dcterms:created>
  <dcterms:modified xsi:type="dcterms:W3CDTF">2020-09-13T20:24:03Z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